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5" r:id="rId6"/>
    <p:sldId id="267" r:id="rId7"/>
    <p:sldId id="269" r:id="rId8"/>
    <p:sldId id="271" r:id="rId9"/>
    <p:sldId id="260" r:id="rId10"/>
    <p:sldId id="273" r:id="rId11"/>
    <p:sldId id="275" r:id="rId12"/>
    <p:sldId id="276" r:id="rId13"/>
    <p:sldId id="277" r:id="rId14"/>
    <p:sldId id="278" r:id="rId15"/>
    <p:sldId id="261" r:id="rId16"/>
    <p:sldId id="263" r:id="rId17"/>
    <p:sldId id="264" r:id="rId1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8680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1B8664-7F31-304D-8551-FE0E057DA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970A2F-EF77-7740-FA26-16A2A19B73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87CB29-3B06-1E1F-0856-F335C5AE8D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37E25C-62A2-CE22-7131-DAF29D47AD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410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AA393-2DA8-FC45-292D-7EAAAB57A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30F309-8151-2484-B904-5A08CC079F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A19CC1-310E-E5F3-A5D7-CEDBFCA581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ACF61A-3C6B-C001-70A6-622EE7D33A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588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E5240-6765-611D-1550-F3B2822DB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030C7C-3ABD-0926-8D43-F672F1310C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760D91-3AD9-D5A3-FC53-F664ED9D14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C2023-E4FC-7A5C-A90C-5EEB985188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9364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FFAE83-7AC1-48F8-CC39-987F2421D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BADBA0-E323-80AA-1DCA-857C21C270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9E404E-4F11-D130-F7FE-5475D63C76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CAFE7-CCDE-1B29-B8E7-DC6BDB1B81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570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www.servocity.com/what-is-a-servo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45842" y="22302"/>
            <a:ext cx="23767573" cy="9803100"/>
          </a:xfrm>
          <a:prstGeom prst="rect">
            <a:avLst/>
          </a:prstGeom>
        </p:spPr>
      </p:pic>
      <p:pic>
        <p:nvPicPr>
          <p:cNvPr id="1032" name="Picture 8" descr="图片1">
            <a:extLst>
              <a:ext uri="{FF2B5EF4-FFF2-40B4-BE49-F238E27FC236}">
                <a16:creationId xmlns:a16="http://schemas.microsoft.com/office/drawing/2014/main" id="{4521C948-DBDB-8D78-C442-B89909352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5776" y="58191"/>
            <a:ext cx="10771322" cy="8509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1"/>
          <p:cNvSpPr/>
          <p:nvPr/>
        </p:nvSpPr>
        <p:spPr>
          <a:xfrm>
            <a:off x="1700903" y="838468"/>
            <a:ext cx="11605260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latin typeface="Nunito" pitchFamily="34" charset="0"/>
                <a:ea typeface="Nunito" pitchFamily="34" charset="-122"/>
                <a:cs typeface="Nunito" pitchFamily="34" charset="-120"/>
              </a:rPr>
              <a:t>Dual Axis Solar Tracking System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485644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5204E6-4609-FF9A-A75D-92D8B9F64DF8}"/>
              </a:ext>
            </a:extLst>
          </p:cNvPr>
          <p:cNvSpPr txBox="1"/>
          <p:nvPr/>
        </p:nvSpPr>
        <p:spPr>
          <a:xfrm>
            <a:off x="8017727" y="7583269"/>
            <a:ext cx="7705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Suggestions Given during Meeting :</a:t>
            </a:r>
          </a:p>
          <a:p>
            <a:r>
              <a:rPr lang="en-US" dirty="0"/>
              <a:t>1. Include Power Calculation 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8EA7F2-33F5-BB3B-9865-9724B321518B}"/>
              </a:ext>
            </a:extLst>
          </p:cNvPr>
          <p:cNvSpPr txBox="1"/>
          <p:nvPr/>
        </p:nvSpPr>
        <p:spPr>
          <a:xfrm>
            <a:off x="9220507" y="1973765"/>
            <a:ext cx="49622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GROUP 10</a:t>
            </a:r>
            <a:endParaRPr lang="en-IN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987510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Calculating Daily Power Production for Each kW of Solar Panels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820364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Solar energy, harnessed through photovoltaic (PV) panels, is a sustainable and eco-friendly way to generate electricity. Understanding the intricacies of calculating daily power production is essential for assessing the effectiveness of a solar panel system.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702719"/>
            <a:ext cx="685847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Understanding Solar Panels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90394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</p:sp>
      <p:sp>
        <p:nvSpPr>
          <p:cNvPr id="7" name="Text 4"/>
          <p:cNvSpPr/>
          <p:nvPr/>
        </p:nvSpPr>
        <p:spPr>
          <a:xfrm>
            <a:off x="4681776" y="3945612"/>
            <a:ext cx="11799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3980259"/>
            <a:ext cx="233814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Photovoltaic Effect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4460677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Solar cells convert sunlight into electricity through the photovoltaic effect.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3903940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</p:sp>
      <p:sp>
        <p:nvSpPr>
          <p:cNvPr id="11" name="Text 8"/>
          <p:cNvSpPr/>
          <p:nvPr/>
        </p:nvSpPr>
        <p:spPr>
          <a:xfrm>
            <a:off x="9415701" y="3945612"/>
            <a:ext cx="17871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3980259"/>
            <a:ext cx="34579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Electric Current Generation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977199" y="4460677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Dislodged electrons create an electric current, which is harnessed to produce electricity.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591866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Factors That Affect Solar Panel Efficiency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48389" y="3536037"/>
            <a:ext cx="27671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Angle and Orientation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348389" y="4105394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Proper alignment with the sun’s path ensures maximum exposure to sunlight.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48389" y="5371505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Shading significantly impacts panel efficiency by blocking sunlight.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847398" y="3536037"/>
            <a:ext cx="28102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Temperature and Dust</a:t>
            </a:r>
            <a:endParaRPr lang="en-US" sz="2187" dirty="0"/>
          </a:p>
        </p:txBody>
      </p:sp>
      <p:sp>
        <p:nvSpPr>
          <p:cNvPr id="9" name="Text 7"/>
          <p:cNvSpPr/>
          <p:nvPr/>
        </p:nvSpPr>
        <p:spPr>
          <a:xfrm>
            <a:off x="5847398" y="4105394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Solar panels are more efficient at cooler temperatures.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847398" y="5371505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Accumulated dust and debris can hinder efficiency by blocking sunlight.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346406" y="3536037"/>
            <a:ext cx="278106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Quality of Solar Panels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9346406" y="4105394"/>
            <a:ext cx="294941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High-quality panels tend to be more efficient.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67259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Solar Panel Efficiency and Standard Test Conditions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570559" y="3646527"/>
            <a:ext cx="45185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Standard Test Conditions (STC)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41062" y="3646527"/>
            <a:ext cx="451854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Conditions include a constant light intensity of 1,000 watts per square meter, a solar cell temperature of 25 degrees Celsius, and an air mass of 1.5.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2348389" y="5208984"/>
            <a:ext cx="9933503" cy="1347907"/>
          </a:xfrm>
          <a:prstGeom prst="rect">
            <a:avLst/>
          </a:prstGeom>
          <a:solidFill>
            <a:srgbClr val="234A49"/>
          </a:solidFill>
          <a:ln/>
        </p:spPr>
      </p:sp>
      <p:sp>
        <p:nvSpPr>
          <p:cNvPr id="8" name="Text 6"/>
          <p:cNvSpPr/>
          <p:nvPr/>
        </p:nvSpPr>
        <p:spPr>
          <a:xfrm>
            <a:off x="2570559" y="5349835"/>
            <a:ext cx="451854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Comparison and Evaluation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1062" y="5349835"/>
            <a:ext cx="4518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STC allows for the comparison of different solar panels under uniform conditions, facilitating efficient evaluation.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355533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Solar Panels Generate Power According to Peak Sun Hours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425112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</p:sp>
      <p:sp>
        <p:nvSpPr>
          <p:cNvPr id="7" name="Text 4"/>
          <p:cNvSpPr/>
          <p:nvPr/>
        </p:nvSpPr>
        <p:spPr>
          <a:xfrm>
            <a:off x="1024176" y="4292798"/>
            <a:ext cx="11799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432744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Peak Sun Hours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480786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Peak sun hours represent the amount of sunlight that can be converted into electricity.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4251127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</p:sp>
      <p:sp>
        <p:nvSpPr>
          <p:cNvPr id="11" name="Text 8"/>
          <p:cNvSpPr/>
          <p:nvPr/>
        </p:nvSpPr>
        <p:spPr>
          <a:xfrm>
            <a:off x="5758101" y="4292798"/>
            <a:ext cx="17871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4327446"/>
            <a:ext cx="226706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Regional Variation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4807863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Different regions have varying numbers of peak sun hours based on climate and geographical location.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454348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Calculating Daily Power Production: Step by Step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48389" y="3398520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5249" dirty="0"/>
          </a:p>
        </p:txBody>
      </p:sp>
      <p:sp>
        <p:nvSpPr>
          <p:cNvPr id="6" name="Text 4"/>
          <p:cNvSpPr/>
          <p:nvPr/>
        </p:nvSpPr>
        <p:spPr>
          <a:xfrm>
            <a:off x="2348389" y="4342686"/>
            <a:ext cx="480012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Determine the Amount of Sunlight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81768" y="3398520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5249" dirty="0"/>
          </a:p>
        </p:txBody>
      </p:sp>
      <p:sp>
        <p:nvSpPr>
          <p:cNvPr id="8" name="Text 6"/>
          <p:cNvSpPr/>
          <p:nvPr/>
        </p:nvSpPr>
        <p:spPr>
          <a:xfrm>
            <a:off x="7481768" y="4342686"/>
            <a:ext cx="480012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Consider the Efficiency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348389" y="5475684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5249" dirty="0"/>
          </a:p>
        </p:txBody>
      </p:sp>
      <p:sp>
        <p:nvSpPr>
          <p:cNvPr id="10" name="Text 8"/>
          <p:cNvSpPr/>
          <p:nvPr/>
        </p:nvSpPr>
        <p:spPr>
          <a:xfrm>
            <a:off x="2348389" y="6419850"/>
            <a:ext cx="480012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Calculate Peak Sun Hours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481768" y="5475684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5249" dirty="0"/>
          </a:p>
        </p:txBody>
      </p:sp>
      <p:sp>
        <p:nvSpPr>
          <p:cNvPr id="12" name="Text 10"/>
          <p:cNvSpPr/>
          <p:nvPr/>
        </p:nvSpPr>
        <p:spPr>
          <a:xfrm>
            <a:off x="7481768" y="6419850"/>
            <a:ext cx="480012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Calculate Daily Power Production</a:t>
            </a: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854279"/>
            <a:ext cx="663011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Factors Affecting Accuracy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881908"/>
            <a:ext cx="4542115" cy="1990963"/>
          </a:xfrm>
          <a:prstGeom prst="roundRect">
            <a:avLst>
              <a:gd name="adj" fmla="val 3348"/>
            </a:avLst>
          </a:prstGeom>
          <a:solidFill>
            <a:srgbClr val="234A49"/>
          </a:solidFill>
          <a:ln/>
        </p:spPr>
      </p:sp>
      <p:sp>
        <p:nvSpPr>
          <p:cNvPr id="7" name="Text 4"/>
          <p:cNvSpPr/>
          <p:nvPr/>
        </p:nvSpPr>
        <p:spPr>
          <a:xfrm>
            <a:off x="4712970" y="3104078"/>
            <a:ext cx="239315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Weather Variability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12970" y="3584496"/>
            <a:ext cx="409777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Weather conditions can impact the actual amount of sunlight received by the panels.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9255085" y="2881908"/>
            <a:ext cx="4542115" cy="1990963"/>
          </a:xfrm>
          <a:prstGeom prst="roundRect">
            <a:avLst>
              <a:gd name="adj" fmla="val 3348"/>
            </a:avLst>
          </a:prstGeom>
          <a:solidFill>
            <a:srgbClr val="234A49"/>
          </a:solidFill>
          <a:ln/>
        </p:spPr>
      </p:sp>
      <p:sp>
        <p:nvSpPr>
          <p:cNvPr id="10" name="Text 7"/>
          <p:cNvSpPr/>
          <p:nvPr/>
        </p:nvSpPr>
        <p:spPr>
          <a:xfrm>
            <a:off x="9477256" y="310407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Dust and Debris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9477256" y="3584496"/>
            <a:ext cx="409777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Accumulation can reduce efficiency by blocking sunlight.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490799" y="5095042"/>
            <a:ext cx="9306401" cy="1280160"/>
          </a:xfrm>
          <a:prstGeom prst="roundRect">
            <a:avLst>
              <a:gd name="adj" fmla="val 5207"/>
            </a:avLst>
          </a:prstGeom>
          <a:solidFill>
            <a:srgbClr val="234A49"/>
          </a:solidFill>
          <a:ln/>
        </p:spPr>
      </p:sp>
      <p:sp>
        <p:nvSpPr>
          <p:cNvPr id="13" name="Text 10"/>
          <p:cNvSpPr/>
          <p:nvPr/>
        </p:nvSpPr>
        <p:spPr>
          <a:xfrm>
            <a:off x="4712970" y="5317212"/>
            <a:ext cx="32286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Shading and Temperature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4712970" y="5797629"/>
            <a:ext cx="886206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Shading and high temperatures can reduce solar panel efficiency.</a:t>
            </a:r>
            <a:endParaRPr lang="en-US" sz="17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823442"/>
            <a:ext cx="919007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Conclusion: Harnessing Solar Energy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2851071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35028" y="3073241"/>
            <a:ext cx="363533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Estimating Power Production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5935028" y="3553658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Consider solar panel efficiency, peak sun hours, and number of sunlight hours.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4628555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35028" y="4850725"/>
            <a:ext cx="325778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Renewable Energy Source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5935028" y="5331143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Solar energy is a sustainable and renewable source of power.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58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308650" y="979945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Importance of Solar Energy and the Need for Solar Tracking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2498288" y="4281726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880479" y="3518536"/>
            <a:ext cx="47957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Energy Waste Without Solar Tracking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070503" y="4796790"/>
            <a:ext cx="921138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880479" y="4796790"/>
            <a:ext cx="921138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Did you know that without solar tracking, the energy efficiency of solar panels is only 70%? This means that 30% of the energy is wasted due to lack of suboptimal angle adjustments.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46586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Basic Mechanism of Dual Axis Solar Tracking System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10244" y="2477929"/>
            <a:ext cx="27742" cy="4995624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887563"/>
            <a:ext cx="777597" cy="27742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2651522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23983" y="2693194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270009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Sensor Input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3180517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LDR sensors detect solar irradiance and send input to the microcontroller.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389894"/>
            <a:ext cx="777597" cy="27742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4153853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23983" y="4195524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202430"/>
            <a:ext cx="366450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Processing in Microcontroller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4682847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STM 32 microcontroller processes the sensor data for determining the solar panel positioning.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6247626"/>
            <a:ext cx="777597" cy="27742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601158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23983" y="6053257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606016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Actuator Output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54057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microcontroller then provides output to the servomotors for adjusting panel angles.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931307"/>
            <a:ext cx="465177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Components Used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218110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LDR Sensors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2750463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These sensors detect solar irradiance for accurate position tracking.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4066580"/>
            <a:ext cx="2949416" cy="22120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847398" y="2181106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STM 32 Microcontroller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847398" y="3097649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high-performance microcontroller processes sensor data for precise adjustments.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7398" y="4769168"/>
            <a:ext cx="2949416" cy="204013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346406" y="2181106"/>
            <a:ext cx="294941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Servomotors and LCD Screen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9346406" y="3097649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Servomotors act as actuators for panel movement while the LCD screen displays the current position.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6406" y="4769168"/>
            <a:ext cx="2949416" cy="22790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C5485-ACD9-7000-EA44-87CC83349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9DFEEC1-F979-05D8-293B-38748FC0C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9924"/>
            <a:ext cx="14630400" cy="8229600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EBDF6B54-93C9-34A7-1EA8-89B64F60226E}"/>
              </a:ext>
            </a:extLst>
          </p:cNvPr>
          <p:cNvSpPr/>
          <p:nvPr/>
        </p:nvSpPr>
        <p:spPr>
          <a:xfrm>
            <a:off x="659438" y="65539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>
              <a:solidFill>
                <a:schemeClr val="bg1"/>
              </a:solidFill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ACD4F53C-FF81-0DB6-6D57-CFAB02513083}"/>
              </a:ext>
            </a:extLst>
          </p:cNvPr>
          <p:cNvSpPr/>
          <p:nvPr/>
        </p:nvSpPr>
        <p:spPr>
          <a:xfrm>
            <a:off x="2498288" y="4281726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77A84175-DA8A-16A4-A334-6A34ABD55903}"/>
              </a:ext>
            </a:extLst>
          </p:cNvPr>
          <p:cNvSpPr/>
          <p:nvPr/>
        </p:nvSpPr>
        <p:spPr>
          <a:xfrm>
            <a:off x="3070503" y="4796790"/>
            <a:ext cx="921138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F37C48AD-BF7B-B234-85C2-249BBE0B1FC7}"/>
              </a:ext>
            </a:extLst>
          </p:cNvPr>
          <p:cNvSpPr/>
          <p:nvPr/>
        </p:nvSpPr>
        <p:spPr>
          <a:xfrm>
            <a:off x="754268" y="1642250"/>
            <a:ext cx="9838673" cy="16425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</a:rPr>
              <a:t>An LDR (Light Dependent Resistor), also known as a photoresistor, is a passive electronic component that varies its resistance based on the intensity of light it is exposed to.</a:t>
            </a:r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4104" name="Picture 8">
            <a:extLst>
              <a:ext uri="{FF2B5EF4-FFF2-40B4-BE49-F238E27FC236}">
                <a16:creationId xmlns:a16="http://schemas.microsoft.com/office/drawing/2014/main" id="{4B0EC0A6-804A-BDB3-0521-BD91A800B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05" y="3920881"/>
            <a:ext cx="2693838" cy="3051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361435-A730-14D4-0448-5B66D7DEBC50}"/>
              </a:ext>
            </a:extLst>
          </p:cNvPr>
          <p:cNvSpPr txBox="1"/>
          <p:nvPr/>
        </p:nvSpPr>
        <p:spPr>
          <a:xfrm>
            <a:off x="1323191" y="655390"/>
            <a:ext cx="4572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dirty="0" err="1">
                <a:solidFill>
                  <a:schemeClr val="bg1"/>
                </a:solidFill>
              </a:rPr>
              <a:t>lDR</a:t>
            </a:r>
            <a:r>
              <a:rPr lang="en-US" sz="3400" dirty="0">
                <a:solidFill>
                  <a:schemeClr val="bg1"/>
                </a:solidFill>
              </a:rPr>
              <a:t> Sensor </a:t>
            </a:r>
            <a:endParaRPr lang="en-IN" sz="3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A6B0E1-B55F-560F-54F4-861DAA77DCF8}"/>
              </a:ext>
            </a:extLst>
          </p:cNvPr>
          <p:cNvSpPr txBox="1"/>
          <p:nvPr/>
        </p:nvSpPr>
        <p:spPr>
          <a:xfrm>
            <a:off x="4873214" y="4523208"/>
            <a:ext cx="75626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The resistance of an LDR decreases as the intensity of light falling on it increases. Conversely, when the light intensity decreases, the resistance of the LDR increases.</a:t>
            </a:r>
          </a:p>
        </p:txBody>
      </p:sp>
    </p:spTree>
    <p:extLst>
      <p:ext uri="{BB962C8B-B14F-4D97-AF65-F5344CB8AC3E}">
        <p14:creationId xmlns:p14="http://schemas.microsoft.com/office/powerpoint/2010/main" val="3185582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D0B69A-AFF4-F074-7409-F35C9A342A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7326A26-FFE8-79F1-8459-AF9DA8179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1440"/>
            <a:ext cx="14630400" cy="8229600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5078BEE7-4DC1-9761-2786-4B8AFC39D022}"/>
              </a:ext>
            </a:extLst>
          </p:cNvPr>
          <p:cNvSpPr/>
          <p:nvPr/>
        </p:nvSpPr>
        <p:spPr>
          <a:xfrm>
            <a:off x="659438" y="65539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chemeClr val="bg1"/>
                </a:solidFill>
              </a:rPr>
              <a:t>Servo Motor</a:t>
            </a: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BDE1212D-C5B4-CC97-73AE-3DAA2A7FA1A9}"/>
              </a:ext>
            </a:extLst>
          </p:cNvPr>
          <p:cNvSpPr/>
          <p:nvPr/>
        </p:nvSpPr>
        <p:spPr>
          <a:xfrm>
            <a:off x="2498288" y="4281726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85C13E8B-854D-D863-4D4C-45F132240B16}"/>
              </a:ext>
            </a:extLst>
          </p:cNvPr>
          <p:cNvSpPr/>
          <p:nvPr/>
        </p:nvSpPr>
        <p:spPr>
          <a:xfrm>
            <a:off x="3070503" y="4796790"/>
            <a:ext cx="921138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3B7680B0-18A7-67E6-B72C-F4878105E801}"/>
              </a:ext>
            </a:extLst>
          </p:cNvPr>
          <p:cNvSpPr/>
          <p:nvPr/>
        </p:nvSpPr>
        <p:spPr>
          <a:xfrm>
            <a:off x="754268" y="1642250"/>
            <a:ext cx="9838673" cy="16425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sz="1700" b="0" i="0" dirty="0">
                <a:solidFill>
                  <a:schemeClr val="bg1"/>
                </a:solidFill>
                <a:effectLst/>
                <a:latin typeface="source-serif-pro"/>
              </a:rPr>
              <a:t>A </a:t>
            </a:r>
            <a:r>
              <a:rPr lang="en-IN" sz="1700" b="0" i="0" u="sng" dirty="0">
                <a:solidFill>
                  <a:schemeClr val="bg1"/>
                </a:solidFill>
                <a:effectLst/>
                <a:latin typeface="source-serif-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servo</a:t>
            </a:r>
            <a:r>
              <a:rPr lang="en-IN" sz="1700" b="0" i="0" dirty="0">
                <a:solidFill>
                  <a:schemeClr val="bg1"/>
                </a:solidFill>
                <a:effectLst/>
                <a:latin typeface="source-serif-pro"/>
              </a:rPr>
              <a:t> is a type of motor whose output shaft goes to a desired angular position and stays there.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sz="1700" b="0" i="0" dirty="0">
                <a:solidFill>
                  <a:schemeClr val="bg1"/>
                </a:solidFill>
                <a:effectLst/>
                <a:latin typeface="source-serif-pro"/>
              </a:rPr>
              <a:t>It does this via a feedback loop comprising a position sensor, a control circuit, and a regular dc motor</a:t>
            </a:r>
          </a:p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2EE5623-8EAF-B561-B0E0-C74C8AE93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438" y="5026168"/>
            <a:ext cx="2869070" cy="2368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89D1B637-62CA-D6CA-2E3F-EB82A6AFF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7946" y="5050546"/>
            <a:ext cx="3270540" cy="2370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1B3E1E96-E260-1398-78ED-7880C90B6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6373" y="3030996"/>
            <a:ext cx="6481332" cy="4363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5991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5AC06-2230-EAB3-6870-62BCE87E5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C12307D-6226-2F54-A03A-9D6CE0EEF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1440"/>
            <a:ext cx="14630400" cy="8229600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9D3BF3CE-5762-C9C4-7A42-A8F3EFB0278E}"/>
              </a:ext>
            </a:extLst>
          </p:cNvPr>
          <p:cNvSpPr/>
          <p:nvPr/>
        </p:nvSpPr>
        <p:spPr>
          <a:xfrm>
            <a:off x="659438" y="65539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>
              <a:solidFill>
                <a:schemeClr val="bg1"/>
              </a:solidFill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067BE9E-632A-AD16-CE0B-53229E11CA6C}"/>
              </a:ext>
            </a:extLst>
          </p:cNvPr>
          <p:cNvSpPr/>
          <p:nvPr/>
        </p:nvSpPr>
        <p:spPr>
          <a:xfrm>
            <a:off x="2498288" y="4281726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F390CB9E-56B0-129F-B9CA-2333383E62FA}"/>
              </a:ext>
            </a:extLst>
          </p:cNvPr>
          <p:cNvSpPr/>
          <p:nvPr/>
        </p:nvSpPr>
        <p:spPr>
          <a:xfrm>
            <a:off x="3070503" y="4796790"/>
            <a:ext cx="921138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529D7587-72A0-DF08-689D-FCC4BD4F74FB}"/>
              </a:ext>
            </a:extLst>
          </p:cNvPr>
          <p:cNvSpPr/>
          <p:nvPr/>
        </p:nvSpPr>
        <p:spPr>
          <a:xfrm>
            <a:off x="754268" y="1642250"/>
            <a:ext cx="9838673" cy="16425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AE5C42-FCDF-DCC8-3EBE-233D84D79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0353" y="259118"/>
            <a:ext cx="11252498" cy="7518622"/>
          </a:xfrm>
          <a:prstGeom prst="rect">
            <a:avLst/>
          </a:prstGeom>
        </p:spPr>
      </p:pic>
      <p:pic>
        <p:nvPicPr>
          <p:cNvPr id="6146" name="Picture 2" descr="STMicroelectronics Stm32 Nucleo-64 Development Board with Stm32F303Re Mcu,  Supports Arduino and St Morpho Connectivity : Amazon.in: Computers &amp;  Accessories">
            <a:extLst>
              <a:ext uri="{FF2B5EF4-FFF2-40B4-BE49-F238E27FC236}">
                <a16:creationId xmlns:a16="http://schemas.microsoft.com/office/drawing/2014/main" id="{A6B2CD3D-F14F-9242-AAEF-254F15EE9C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72810">
            <a:off x="5623340" y="1391736"/>
            <a:ext cx="1860030" cy="1304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28D0E2-FE37-A26B-D199-849A29FBD732}"/>
              </a:ext>
            </a:extLst>
          </p:cNvPr>
          <p:cNvSpPr txBox="1"/>
          <p:nvPr/>
        </p:nvSpPr>
        <p:spPr>
          <a:xfrm>
            <a:off x="5579173" y="3258880"/>
            <a:ext cx="276689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highlight>
                  <a:srgbClr val="C0C0C0"/>
                </a:highlight>
              </a:rPr>
              <a:t>STM32 microcontroller</a:t>
            </a:r>
            <a:endParaRPr lang="en-IN" sz="1500" dirty="0">
              <a:highlight>
                <a:srgbClr val="C0C0C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5E952E-A7FD-D1BD-FA3E-F1DD1D15BC4A}"/>
              </a:ext>
            </a:extLst>
          </p:cNvPr>
          <p:cNvSpPr txBox="1"/>
          <p:nvPr/>
        </p:nvSpPr>
        <p:spPr>
          <a:xfrm>
            <a:off x="339795" y="3776839"/>
            <a:ext cx="25369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Block Diagram</a:t>
            </a:r>
            <a:endParaRPr lang="en-IN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538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52A2F-BC1F-9835-E8BF-31DCC0BD9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6618BB5-64EC-15CD-1FEF-34F1D51D1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8FB0B28B-BF77-302A-3259-570F77483E55}"/>
              </a:ext>
            </a:extLst>
          </p:cNvPr>
          <p:cNvSpPr/>
          <p:nvPr/>
        </p:nvSpPr>
        <p:spPr>
          <a:xfrm>
            <a:off x="2308650" y="979945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B66C9E45-D6E4-A1E4-632D-1F8F49CB1798}"/>
              </a:ext>
            </a:extLst>
          </p:cNvPr>
          <p:cNvSpPr/>
          <p:nvPr/>
        </p:nvSpPr>
        <p:spPr>
          <a:xfrm>
            <a:off x="2498288" y="4281726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7AA57F36-1C19-663C-071D-A74833B80870}"/>
              </a:ext>
            </a:extLst>
          </p:cNvPr>
          <p:cNvSpPr/>
          <p:nvPr/>
        </p:nvSpPr>
        <p:spPr>
          <a:xfrm>
            <a:off x="2880479" y="3518536"/>
            <a:ext cx="47957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8C584F55-F889-D34C-99B5-7B5711F20D22}"/>
              </a:ext>
            </a:extLst>
          </p:cNvPr>
          <p:cNvSpPr/>
          <p:nvPr/>
        </p:nvSpPr>
        <p:spPr>
          <a:xfrm>
            <a:off x="3070503" y="4796790"/>
            <a:ext cx="921138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29D090D3-999F-26AC-45D8-13F48B2823EF}"/>
              </a:ext>
            </a:extLst>
          </p:cNvPr>
          <p:cNvSpPr/>
          <p:nvPr/>
        </p:nvSpPr>
        <p:spPr>
          <a:xfrm>
            <a:off x="2880479" y="4796790"/>
            <a:ext cx="921138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48F9A7-B1A4-9107-955A-DD4F902640CE}"/>
              </a:ext>
            </a:extLst>
          </p:cNvPr>
          <p:cNvSpPr txBox="1"/>
          <p:nvPr/>
        </p:nvSpPr>
        <p:spPr>
          <a:xfrm>
            <a:off x="489680" y="739576"/>
            <a:ext cx="5927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Implementation  Flowchart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90CCEF-5E5B-1E4B-8335-9D40E1F0A0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9421" y="505609"/>
            <a:ext cx="7842325" cy="718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884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3921919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Advantages of Using a Dual Axis Solar Tracking System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5817513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498288" y="5859185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3070503" y="5893832"/>
            <a:ext cx="37564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Maximized Energy Production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3070503" y="6374249"/>
            <a:ext cx="413361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Continuous orientation toward the sun results in up to 25% more energy output.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5817513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576185" y="5859185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8148399" y="5893832"/>
            <a:ext cx="24623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Improved Efficiency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8148399" y="6374249"/>
            <a:ext cx="413361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Optimal positioning ensures higher overall system efficiency.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712</Words>
  <Application>Microsoft Office PowerPoint</Application>
  <PresentationFormat>Custom</PresentationFormat>
  <Paragraphs>108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Nunito</vt:lpstr>
      <vt:lpstr>PT Sans</vt:lpstr>
      <vt:lpstr>Quattrocento</vt:lpstr>
      <vt:lpstr>source-serif-pro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saurabh kumar</cp:lastModifiedBy>
  <cp:revision>5</cp:revision>
  <dcterms:created xsi:type="dcterms:W3CDTF">2024-02-13T23:18:45Z</dcterms:created>
  <dcterms:modified xsi:type="dcterms:W3CDTF">2024-02-17T13:50:32Z</dcterms:modified>
</cp:coreProperties>
</file>